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57" r:id="rId3"/>
    <p:sldId id="258" r:id="rId4"/>
    <p:sldId id="259" r:id="rId5"/>
    <p:sldId id="260" r:id="rId6"/>
    <p:sldId id="261" r:id="rId7"/>
    <p:sldId id="262" r:id="rId8"/>
    <p:sldId id="268" r:id="rId9"/>
    <p:sldId id="264" r:id="rId10"/>
    <p:sldId id="267" r:id="rId11"/>
    <p:sldId id="266" r:id="rId12"/>
    <p:sldId id="270" r:id="rId13"/>
    <p:sldId id="269"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649B4C-13DA-46FA-B514-7E41C31255A4}" type="datetimeFigureOut">
              <a:rPr lang="ru-RU" smtClean="0"/>
              <a:t>10.02.2025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7DDC7D-80A1-48A5-A73A-17BE3D296272}" type="slidenum">
              <a:rPr lang="ru-RU" smtClean="0"/>
              <a:t>‹#›</a:t>
            </a:fld>
            <a:endParaRPr lang="ru-RU"/>
          </a:p>
        </p:txBody>
      </p:sp>
    </p:spTree>
    <p:extLst>
      <p:ext uri="{BB962C8B-B14F-4D97-AF65-F5344CB8AC3E}">
        <p14:creationId xmlns:p14="http://schemas.microsoft.com/office/powerpoint/2010/main" val="102428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9B6B65B-FE04-4449-8403-4EA684530E91}" type="slidenum">
              <a:rPr lang="ru-RU" smtClean="0"/>
              <a:t>9</a:t>
            </a:fld>
            <a:endParaRPr lang="ru-RU"/>
          </a:p>
        </p:txBody>
      </p:sp>
    </p:spTree>
    <p:extLst>
      <p:ext uri="{BB962C8B-B14F-4D97-AF65-F5344CB8AC3E}">
        <p14:creationId xmlns:p14="http://schemas.microsoft.com/office/powerpoint/2010/main" val="251266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kk-KZ" dirty="0"/>
              <a:t>Қошаған ортамен таныстыру</a:t>
            </a:r>
            <a:endParaRPr lang="ru-RU" dirty="0"/>
          </a:p>
        </p:txBody>
      </p:sp>
      <p:sp>
        <p:nvSpPr>
          <p:cNvPr id="4" name="Номер слайда 3"/>
          <p:cNvSpPr>
            <a:spLocks noGrp="1"/>
          </p:cNvSpPr>
          <p:nvPr>
            <p:ph type="sldNum" sz="quarter" idx="10"/>
          </p:nvPr>
        </p:nvSpPr>
        <p:spPr/>
        <p:txBody>
          <a:bodyPr/>
          <a:lstStyle/>
          <a:p>
            <a:fld id="{E9B6B65B-FE04-4449-8403-4EA684530E91}" type="slidenum">
              <a:rPr lang="ru-RU" smtClean="0"/>
              <a:t>11</a:t>
            </a:fld>
            <a:endParaRPr lang="ru-RU"/>
          </a:p>
        </p:txBody>
      </p:sp>
    </p:spTree>
    <p:extLst>
      <p:ext uri="{BB962C8B-B14F-4D97-AF65-F5344CB8AC3E}">
        <p14:creationId xmlns:p14="http://schemas.microsoft.com/office/powerpoint/2010/main" val="1560439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a:t>Образец подзаголовка</a:t>
            </a:r>
            <a:endParaRPr lang="en-US" dirty="0"/>
          </a:p>
        </p:txBody>
      </p:sp>
      <p:sp>
        <p:nvSpPr>
          <p:cNvPr id="4" name="Date Placeholder 3"/>
          <p:cNvSpPr>
            <a:spLocks noGrp="1"/>
          </p:cNvSpPr>
          <p:nvPr>
            <p:ph type="dt" sz="half" idx="10"/>
          </p:nvPr>
        </p:nvSpPr>
        <p:spPr/>
        <p:txBody>
          <a:bodyPr/>
          <a:lstStyle/>
          <a:p>
            <a:fld id="{7B8E1368-1205-4F44-8512-244C4A9375E0}" type="datetimeFigureOut">
              <a:rPr lang="ru-RU" smtClean="0"/>
              <a:t>10.02.2025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D984F9-B31F-47EA-9E48-D2C571E252D9}"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B8E1368-1205-4F44-8512-244C4A9375E0}" type="datetimeFigureOut">
              <a:rPr lang="ru-RU" smtClean="0"/>
              <a:t>10.02.2025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D984F9-B31F-47EA-9E48-D2C571E252D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B8E1368-1205-4F44-8512-244C4A9375E0}" type="datetimeFigureOut">
              <a:rPr lang="ru-RU" smtClean="0"/>
              <a:t>10.02.2025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D984F9-B31F-47EA-9E48-D2C571E252D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B8E1368-1205-4F44-8512-244C4A9375E0}" type="datetimeFigureOut">
              <a:rPr lang="ru-RU" smtClean="0"/>
              <a:t>10.02.2025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D984F9-B31F-47EA-9E48-D2C571E252D9}"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a:t>Образец текста</a:t>
            </a:r>
          </a:p>
        </p:txBody>
      </p:sp>
      <p:sp>
        <p:nvSpPr>
          <p:cNvPr id="4" name="Date Placeholder 3"/>
          <p:cNvSpPr>
            <a:spLocks noGrp="1"/>
          </p:cNvSpPr>
          <p:nvPr>
            <p:ph type="dt" sz="half" idx="10"/>
          </p:nvPr>
        </p:nvSpPr>
        <p:spPr/>
        <p:txBody>
          <a:bodyPr/>
          <a:lstStyle/>
          <a:p>
            <a:fld id="{7B8E1368-1205-4F44-8512-244C4A9375E0}" type="datetimeFigureOut">
              <a:rPr lang="ru-RU" smtClean="0"/>
              <a:t>10.02.2025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D984F9-B31F-47EA-9E48-D2C571E252D9}"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B8E1368-1205-4F44-8512-244C4A9375E0}" type="datetimeFigureOut">
              <a:rPr lang="ru-RU" smtClean="0"/>
              <a:t>10.02.2025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AD984F9-B31F-47EA-9E48-D2C571E252D9}"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B8E1368-1205-4F44-8512-244C4A9375E0}" type="datetimeFigureOut">
              <a:rPr lang="ru-RU" smtClean="0"/>
              <a:t>10.02.2025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AD984F9-B31F-47EA-9E48-D2C571E252D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B8E1368-1205-4F44-8512-244C4A9375E0}" type="datetimeFigureOut">
              <a:rPr lang="ru-RU" smtClean="0"/>
              <a:t>10.02.2025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AD984F9-B31F-47EA-9E48-D2C571E252D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E1368-1205-4F44-8512-244C4A9375E0}" type="datetimeFigureOut">
              <a:rPr lang="ru-RU" smtClean="0"/>
              <a:t>10.02.2025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AD984F9-B31F-47EA-9E48-D2C571E252D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a:t>Образец текста</a:t>
            </a:r>
          </a:p>
        </p:txBody>
      </p:sp>
      <p:sp>
        <p:nvSpPr>
          <p:cNvPr id="5" name="Date Placeholder 4"/>
          <p:cNvSpPr>
            <a:spLocks noGrp="1"/>
          </p:cNvSpPr>
          <p:nvPr>
            <p:ph type="dt" sz="half" idx="10"/>
          </p:nvPr>
        </p:nvSpPr>
        <p:spPr/>
        <p:txBody>
          <a:bodyPr/>
          <a:lstStyle/>
          <a:p>
            <a:fld id="{7B8E1368-1205-4F44-8512-244C4A9375E0}" type="datetimeFigureOut">
              <a:rPr lang="ru-RU" smtClean="0"/>
              <a:t>10.02.2025</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AD984F9-B31F-47EA-9E48-D2C571E252D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B8E1368-1205-4F44-8512-244C4A9375E0}" type="datetimeFigureOut">
              <a:rPr lang="ru-RU" smtClean="0"/>
              <a:t>10.02.2025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AD984F9-B31F-47EA-9E48-D2C571E252D9}"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B8E1368-1205-4F44-8512-244C4A9375E0}" type="datetimeFigureOut">
              <a:rPr lang="ru-RU" smtClean="0"/>
              <a:t>10.02.2025</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AD984F9-B31F-47EA-9E48-D2C571E252D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kk-KZ" sz="6600" b="1" dirty="0">
                <a:latin typeface="Times New Roman" pitchFamily="18" charset="0"/>
                <a:cs typeface="Times New Roman" pitchFamily="18" charset="0"/>
              </a:rPr>
              <a:t>Бала тілі бал</a:t>
            </a:r>
            <a:endParaRPr lang="ru-RU" sz="66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fontScale="25000" lnSpcReduction="20000"/>
          </a:bodyPr>
          <a:lstStyle/>
          <a:p>
            <a:r>
              <a:rPr lang="kk-KZ" sz="4000" b="1" dirty="0">
                <a:latin typeface="Times New Roman" pitchFamily="18" charset="0"/>
                <a:cs typeface="Times New Roman" pitchFamily="18" charset="0"/>
              </a:rPr>
              <a:t>Мектеп жасына дейінгі баланың тілін дамыту</a:t>
            </a:r>
            <a:endParaRPr lang="ru-RU" sz="4000" b="1" dirty="0">
              <a:latin typeface="Times New Roman" pitchFamily="18" charset="0"/>
              <a:cs typeface="Times New Roman" pitchFamily="18" charset="0"/>
            </a:endParaRPr>
          </a:p>
        </p:txBody>
      </p:sp>
      <p:sp>
        <p:nvSpPr>
          <p:cNvPr id="4" name="Подзаголовок 2">
            <a:extLst>
              <a:ext uri="{FF2B5EF4-FFF2-40B4-BE49-F238E27FC236}">
                <a16:creationId xmlns:a16="http://schemas.microsoft.com/office/drawing/2014/main" id="{FA0DC6FE-F06C-407B-901A-057BF5D12716}"/>
              </a:ext>
            </a:extLst>
          </p:cNvPr>
          <p:cNvSpPr txBox="1">
            <a:spLocks/>
          </p:cNvSpPr>
          <p:nvPr/>
        </p:nvSpPr>
        <p:spPr>
          <a:xfrm rot="10800000" flipV="1">
            <a:off x="5292080" y="4990195"/>
            <a:ext cx="3398744" cy="1673120"/>
          </a:xfrm>
          <a:prstGeom prst="rect">
            <a:avLst/>
          </a:prstGeom>
        </p:spPr>
        <p:txBody>
          <a:bodyPr vert="horz" lIns="91440" tIns="9144" rIns="91440" bIns="45720" rtlCol="0">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r>
              <a:rPr lang="kk-KZ" sz="2000" b="1" dirty="0">
                <a:latin typeface="Times New Roman" pitchFamily="18" charset="0"/>
                <a:cs typeface="Times New Roman" pitchFamily="18" charset="0"/>
              </a:rPr>
              <a:t>Педагог-дефектолог:</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897943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372168"/>
            <a:ext cx="1352034" cy="569000"/>
          </a:xfrm>
        </p:spPr>
        <p:txBody>
          <a:bodyPr>
            <a:normAutofit/>
          </a:bodyPr>
          <a:lstStyle/>
          <a:p>
            <a:endParaRPr lang="ru-RU" dirty="0"/>
          </a:p>
        </p:txBody>
      </p:sp>
      <p:pic>
        <p:nvPicPr>
          <p:cNvPr id="3074" name="Picture 2" descr="C:\Users\Админ\Desktop\Facebook 1\FB_IMG_16053260492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742303"/>
            <a:ext cx="4427984" cy="276722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Админ\Desktop\Facebook 1\FB_IMG_16053258571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81180"/>
            <a:ext cx="4427984" cy="34152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Админ\Desktop\Facebook 1\Facebook\FB_IMG_1606394419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61979"/>
            <a:ext cx="3368622" cy="331103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Админ\Desktop\Facebook 1\Facebook\FB_IMG_160689216357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3742303"/>
            <a:ext cx="4104456" cy="2841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47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1" y="188640"/>
            <a:ext cx="4091727" cy="400110"/>
          </a:xfrm>
          <a:prstGeom prst="rect">
            <a:avLst/>
          </a:prstGeom>
        </p:spPr>
        <p:txBody>
          <a:bodyPr wrap="square">
            <a:spAutoFit/>
          </a:bodyPr>
          <a:lstStyle/>
          <a:p>
            <a:r>
              <a:rPr lang="kk-KZ" sz="2000" b="1" dirty="0">
                <a:solidFill>
                  <a:srgbClr val="C00000"/>
                </a:solidFill>
                <a:latin typeface="Times New Roman" pitchFamily="18" charset="0"/>
                <a:cs typeface="Times New Roman" pitchFamily="18" charset="0"/>
              </a:rPr>
              <a:t>Қоршаған ортамен таныстыру</a:t>
            </a:r>
            <a:endParaRPr lang="ru-RU" sz="2000" b="1" dirty="0">
              <a:solidFill>
                <a:srgbClr val="C00000"/>
              </a:solidFill>
              <a:latin typeface="Times New Roman" pitchFamily="18" charset="0"/>
              <a:cs typeface="Times New Roman" pitchFamily="18" charset="0"/>
            </a:endParaRPr>
          </a:p>
        </p:txBody>
      </p:sp>
      <p:pic>
        <p:nvPicPr>
          <p:cNvPr id="2050" name="Picture 2" descr="C:\Users\Админ\Desktop\Facebook 1\FB_IMG_16053258392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53" y="188640"/>
            <a:ext cx="2405641" cy="352692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Админ\Desktop\Facebook 1\FB_IMG_16053317668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660758"/>
            <a:ext cx="2505310" cy="54726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Админ\Desktop\Facebook 1\FB_IMG_160533176458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3397062"/>
            <a:ext cx="3073314" cy="327446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Админ\Desktop\Facebook 1\FB_IMG_160532692521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3397739"/>
            <a:ext cx="2405641" cy="33361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Админ\Desktop\Facebook 1\FB_IMG_160532644705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31615" y="588750"/>
            <a:ext cx="2616449"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159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836712"/>
            <a:ext cx="4356985" cy="326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6632"/>
            <a:ext cx="355697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212976"/>
            <a:ext cx="4221088" cy="316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2886" y="4280521"/>
            <a:ext cx="3259063" cy="244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975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764704"/>
            <a:ext cx="6696744" cy="3970318"/>
          </a:xfrm>
          <a:prstGeom prst="rect">
            <a:avLst/>
          </a:prstGeom>
        </p:spPr>
        <p:txBody>
          <a:bodyPr wrap="square">
            <a:spAutoFit/>
          </a:bodyPr>
          <a:lstStyle/>
          <a:p>
            <a:r>
              <a:rPr lang="kk-KZ" sz="2800" b="1" dirty="0">
                <a:latin typeface="Times New Roman" pitchFamily="18" charset="0"/>
                <a:cs typeface="Times New Roman" pitchFamily="18" charset="0"/>
              </a:rPr>
              <a:t>Ойын баланың алдынан өмір есігін ашып, оның шығармашылық қабілетін дамытады.Ойын түрлерін пайдалану арқылы балалардың сөздік қоры молайып, есте сақтау қабілеті дамитынын байқаймыз. Ойын балаларды ұйымшылдыққа, достыққа, әдептілікке, мейірімділікке, үлкендерді қадірлеуге, құрметтеуге баулиды.</a:t>
            </a:r>
            <a:endParaRPr lang="ru-RU" sz="2800" b="1" dirty="0"/>
          </a:p>
        </p:txBody>
      </p:sp>
    </p:spTree>
    <p:extLst>
      <p:ext uri="{BB962C8B-B14F-4D97-AF65-F5344CB8AC3E}">
        <p14:creationId xmlns:p14="http://schemas.microsoft.com/office/powerpoint/2010/main" val="1020438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6" y="0"/>
            <a:ext cx="7632849" cy="501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38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fontScale="90000"/>
          </a:bodyPr>
          <a:lstStyle/>
          <a:p>
            <a:r>
              <a:rPr lang="ru-RU" sz="2400" b="1" dirty="0" err="1">
                <a:latin typeface="Times New Roman" pitchFamily="18" charset="0"/>
                <a:cs typeface="Times New Roman" pitchFamily="18" charset="0"/>
              </a:rPr>
              <a:t>Мектеп</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жасына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дейінгі</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балалардың</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ауызекі</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сөйлеуін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қалыптастыруда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жеті</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түрлі</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міндет</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қойылады</a:t>
            </a:r>
            <a:endParaRPr lang="ru-RU" sz="2400" b="1" dirty="0">
              <a:latin typeface="Times New Roman" pitchFamily="18" charset="0"/>
              <a:cs typeface="Times New Roman" pitchFamily="18" charset="0"/>
            </a:endParaRPr>
          </a:p>
        </p:txBody>
      </p:sp>
      <p:sp>
        <p:nvSpPr>
          <p:cNvPr id="3" name="Объект 2"/>
          <p:cNvSpPr>
            <a:spLocks noGrp="1"/>
          </p:cNvSpPr>
          <p:nvPr>
            <p:ph idx="1"/>
          </p:nvPr>
        </p:nvSpPr>
        <p:spPr>
          <a:xfrm>
            <a:off x="755576" y="1484784"/>
            <a:ext cx="7588324" cy="3195693"/>
          </a:xfrm>
        </p:spPr>
        <p:txBody>
          <a:bodyPr>
            <a:normAutofit/>
          </a:bodyPr>
          <a:lstStyle/>
          <a:p>
            <a:r>
              <a:rPr lang="ru-RU" sz="2000" dirty="0">
                <a:latin typeface="Times New Roman" pitchFamily="18" charset="0"/>
                <a:cs typeface="Times New Roman" pitchFamily="18" charset="0"/>
              </a:rPr>
              <a:t>1 </a:t>
            </a:r>
            <a:r>
              <a:rPr lang="ru-RU" sz="2000" dirty="0" err="1">
                <a:latin typeface="Times New Roman" pitchFamily="18" charset="0"/>
                <a:cs typeface="Times New Roman" pitchFamily="18" charset="0"/>
              </a:rPr>
              <a:t>Сөздік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қорын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дамыту</a:t>
            </a:r>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2 </a:t>
            </a:r>
            <a:r>
              <a:rPr lang="ru-RU" sz="2000" dirty="0" err="1">
                <a:latin typeface="Times New Roman" pitchFamily="18" charset="0"/>
                <a:cs typeface="Times New Roman" pitchFamily="18" charset="0"/>
              </a:rPr>
              <a:t>Грамматикалық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дағдыларын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қалыптастыру</a:t>
            </a:r>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3 </a:t>
            </a:r>
            <a:r>
              <a:rPr lang="ru-RU" sz="2000" dirty="0" err="1">
                <a:latin typeface="Times New Roman" pitchFamily="18" charset="0"/>
                <a:cs typeface="Times New Roman" pitchFamily="18" charset="0"/>
              </a:rPr>
              <a:t>Тілдің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дыбыстық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мәдениетін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тәрбиелеу</a:t>
            </a:r>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4 Диалог </a:t>
            </a:r>
            <a:r>
              <a:rPr lang="ru-RU" sz="2000" dirty="0" err="1">
                <a:latin typeface="Times New Roman" pitchFamily="18" charset="0"/>
                <a:cs typeface="Times New Roman" pitchFamily="18" charset="0"/>
              </a:rPr>
              <a:t>түрінде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әңгімелесу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дағдысын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қалыптастыру</a:t>
            </a:r>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5 </a:t>
            </a:r>
            <a:r>
              <a:rPr lang="ru-RU" sz="2000" dirty="0" err="1">
                <a:latin typeface="Times New Roman" pitchFamily="18" charset="0"/>
                <a:cs typeface="Times New Roman" pitchFamily="18" charset="0"/>
              </a:rPr>
              <a:t>Әңгімелеп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сөйлеуге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үйрету</a:t>
            </a:r>
            <a:r>
              <a:rPr lang="ru-RU" sz="2000" dirty="0">
                <a:latin typeface="Times New Roman" pitchFamily="18" charset="0"/>
                <a:cs typeface="Times New Roman" pitchFamily="18" charset="0"/>
              </a:rPr>
              <a:t> монолог </a:t>
            </a:r>
            <a:r>
              <a:rPr lang="ru-RU" sz="2000" dirty="0" err="1">
                <a:latin typeface="Times New Roman" pitchFamily="18" charset="0"/>
                <a:cs typeface="Times New Roman" pitchFamily="18" charset="0"/>
              </a:rPr>
              <a:t>түрінде</a:t>
            </a:r>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6 </a:t>
            </a:r>
            <a:r>
              <a:rPr lang="ru-RU" sz="2000" dirty="0" err="1">
                <a:latin typeface="Times New Roman" pitchFamily="18" charset="0"/>
                <a:cs typeface="Times New Roman" pitchFamily="18" charset="0"/>
              </a:rPr>
              <a:t>Көркем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әдебиетпен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таныстыру</a:t>
            </a:r>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7 </a:t>
            </a:r>
            <a:r>
              <a:rPr lang="ru-RU" sz="2000" dirty="0" err="1">
                <a:latin typeface="Times New Roman" pitchFamily="18" charset="0"/>
                <a:cs typeface="Times New Roman" pitchFamily="18" charset="0"/>
              </a:rPr>
              <a:t>Балаларды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сауат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ашуға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дайындау</a:t>
            </a:r>
            <a:endParaRPr lang="ru-RU" sz="2000" dirty="0">
              <a:latin typeface="Times New Roman" pitchFamily="18" charset="0"/>
              <a:cs typeface="Times New Roman" pitchFamily="18" charset="0"/>
            </a:endParaRPr>
          </a:p>
          <a:p>
            <a:endParaRPr lang="ru-RU" sz="2000" dirty="0"/>
          </a:p>
        </p:txBody>
      </p:sp>
    </p:spTree>
    <p:extLst>
      <p:ext uri="{BB962C8B-B14F-4D97-AF65-F5344CB8AC3E}">
        <p14:creationId xmlns:p14="http://schemas.microsoft.com/office/powerpoint/2010/main" val="189007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2722314"/>
          </a:xfrm>
        </p:spPr>
        <p:txBody>
          <a:bodyPr>
            <a:normAutofit/>
          </a:bodyPr>
          <a:lstStyle/>
          <a:p>
            <a:r>
              <a:rPr lang="kk-KZ" sz="2400" b="1" dirty="0">
                <a:latin typeface="Times New Roman" pitchFamily="18" charset="0"/>
                <a:cs typeface="Times New Roman" pitchFamily="18" charset="0"/>
              </a:rPr>
              <a:t>Бала бақшада тіл дамыту жұмысы баланы мектепке әзірлейді, бала ауызекі жақсы сөйлеуі тиіс, басқа адамды тыңдай білуі қажет. Мектепке жақсы әзірлікпен келген балада мынандай қасиеттер болу керек. </a:t>
            </a:r>
            <a:br>
              <a:rPr lang="ru-RU" sz="2400" b="1" dirty="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sp>
        <p:nvSpPr>
          <p:cNvPr id="3" name="Объект 2"/>
          <p:cNvSpPr>
            <a:spLocks noGrp="1"/>
          </p:cNvSpPr>
          <p:nvPr>
            <p:ph idx="1"/>
          </p:nvPr>
        </p:nvSpPr>
        <p:spPr>
          <a:xfrm>
            <a:off x="467544" y="2996952"/>
            <a:ext cx="8219256" cy="3129211"/>
          </a:xfrm>
        </p:spPr>
        <p:txBody>
          <a:bodyPr/>
          <a:lstStyle/>
          <a:p>
            <a:r>
              <a:rPr lang="kk-KZ" sz="2400" dirty="0">
                <a:latin typeface="Times New Roman" pitchFamily="18" charset="0"/>
                <a:cs typeface="Times New Roman" pitchFamily="18" charset="0"/>
              </a:rPr>
              <a:t>Мұғалім педагогтың айтқанын тыңдау</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Өзінің ойын, пікірін грамматикалық түрде дұрыс сөйлеммен жеткізуі, оны дұрыс сөйлеу.</a:t>
            </a:r>
            <a:endParaRPr lang="ru-RU" sz="24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35741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3200" b="1" dirty="0">
                <a:latin typeface="Times New Roman" pitchFamily="18" charset="0"/>
                <a:cs typeface="Times New Roman" pitchFamily="18" charset="0"/>
              </a:rPr>
              <a:t>Тіл дамыту бағдарламасы мен оқытудағы әдіс тәсілдер</a:t>
            </a:r>
            <a:br>
              <a:rPr lang="ru-RU" sz="2400" dirty="0">
                <a:cs typeface="Microsoft Tai Le" pitchFamily="34" charset="0"/>
              </a:rPr>
            </a:br>
            <a:endParaRPr lang="ru-RU" sz="2400" dirty="0">
              <a:cs typeface="Microsoft Tai Le" pitchFamily="34" charset="0"/>
            </a:endParaRPr>
          </a:p>
        </p:txBody>
      </p:sp>
      <p:sp>
        <p:nvSpPr>
          <p:cNvPr id="3" name="Объект 2"/>
          <p:cNvSpPr>
            <a:spLocks noGrp="1"/>
          </p:cNvSpPr>
          <p:nvPr>
            <p:ph idx="1"/>
          </p:nvPr>
        </p:nvSpPr>
        <p:spPr/>
        <p:txBody>
          <a:bodyPr/>
          <a:lstStyle/>
          <a:p>
            <a:r>
              <a:rPr lang="kk-KZ" sz="2400" dirty="0"/>
              <a:t> </a:t>
            </a:r>
            <a:r>
              <a:rPr lang="kk-KZ" sz="2400" dirty="0">
                <a:latin typeface="Times New Roman" pitchFamily="18" charset="0"/>
                <a:cs typeface="Times New Roman" pitchFamily="18" charset="0"/>
              </a:rPr>
              <a:t>Ана  тілінде оқыту, белсенді тіл қызметін талап ету, </a:t>
            </a:r>
            <a:endParaRPr lang="ru-RU" sz="2400" dirty="0">
              <a:latin typeface="Times New Roman" pitchFamily="18" charset="0"/>
              <a:cs typeface="Times New Roman" pitchFamily="18" charset="0"/>
            </a:endParaRPr>
          </a:p>
          <a:p>
            <a:r>
              <a:rPr lang="ru-RU" sz="2400" dirty="0">
                <a:latin typeface="Times New Roman" pitchFamily="18" charset="0"/>
                <a:cs typeface="Times New Roman" pitchFamily="18" charset="0"/>
              </a:rPr>
              <a:t> </a:t>
            </a:r>
            <a:r>
              <a:rPr lang="kk-KZ" sz="2400" dirty="0">
                <a:latin typeface="Times New Roman" pitchFamily="18" charset="0"/>
                <a:cs typeface="Times New Roman" pitchFamily="18" charset="0"/>
              </a:rPr>
              <a:t>Бала мен үлкен арасындағы байланыс. Тіл дамыту қызметіне басшылық жасау</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 Көркем әдеби шығармалармен танысу</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 Балалардың  тілін дамытуда тәрбиешінің сөйлеу мәнері тиімді құрал болып табылады.</a:t>
            </a:r>
            <a:endParaRPr lang="ru-RU" sz="24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178120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65760"/>
            <a:ext cx="7660332" cy="1551072"/>
          </a:xfrm>
        </p:spPr>
        <p:txBody>
          <a:bodyPr>
            <a:noAutofit/>
          </a:bodyPr>
          <a:lstStyle/>
          <a:p>
            <a:r>
              <a:rPr lang="kk-KZ" b="1" dirty="0">
                <a:latin typeface="Times New Roman" pitchFamily="18" charset="0"/>
                <a:cs typeface="Times New Roman" pitchFamily="18" charset="0"/>
              </a:rPr>
              <a:t>Бала неге сөйлемейді  ата аналар жиі жіберетін бес қателік </a:t>
            </a:r>
            <a:br>
              <a:rPr lang="ru-RU" sz="3600" b="1" dirty="0">
                <a:latin typeface="Times New Roman" pitchFamily="18" charset="0"/>
                <a:cs typeface="Times New Roman" pitchFamily="18" charset="0"/>
              </a:rPr>
            </a:br>
            <a:endParaRPr lang="ru-RU" sz="3600" b="1" dirty="0">
              <a:latin typeface="Times New Roman" pitchFamily="18" charset="0"/>
              <a:cs typeface="Times New Roman" pitchFamily="18" charset="0"/>
            </a:endParaRPr>
          </a:p>
        </p:txBody>
      </p:sp>
      <p:sp>
        <p:nvSpPr>
          <p:cNvPr id="3" name="Объект 2"/>
          <p:cNvSpPr>
            <a:spLocks noGrp="1"/>
          </p:cNvSpPr>
          <p:nvPr>
            <p:ph idx="1"/>
          </p:nvPr>
        </p:nvSpPr>
        <p:spPr>
          <a:xfrm>
            <a:off x="827584" y="1412776"/>
            <a:ext cx="7516316" cy="3267701"/>
          </a:xfrm>
        </p:spPr>
        <p:txBody>
          <a:bodyPr>
            <a:normAutofit/>
          </a:bodyPr>
          <a:lstStyle/>
          <a:p>
            <a:r>
              <a:rPr lang="kk-KZ" sz="2400" dirty="0">
                <a:latin typeface="Times New Roman" pitchFamily="18" charset="0"/>
                <a:cs typeface="Times New Roman" pitchFamily="18" charset="0"/>
              </a:rPr>
              <a:t>Сәтті өткізіп алады</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Баламен сөйлеспейді</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Ерте немесе  жиі гаджет ұстауға рұқсат береді</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Балаға сын айтады</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Өте ұзақ сөйлемдер</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603415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1551072"/>
          </a:xfrm>
        </p:spPr>
        <p:txBody>
          <a:bodyPr>
            <a:noAutofit/>
          </a:bodyPr>
          <a:lstStyle/>
          <a:p>
            <a:r>
              <a:rPr lang="kk-KZ" sz="2400" b="1" dirty="0">
                <a:latin typeface="Times New Roman" pitchFamily="18" charset="0"/>
                <a:cs typeface="Times New Roman" pitchFamily="18" charset="0"/>
              </a:rPr>
              <a:t>Мектеп жасына дейінгі балалардың сөздік қорларын дамытуда төмендегі міндеттер басшылыққа алынады:</a:t>
            </a:r>
            <a:br>
              <a:rPr lang="ru-RU" sz="2400" b="1" dirty="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sp>
        <p:nvSpPr>
          <p:cNvPr id="3" name="Объект 2"/>
          <p:cNvSpPr>
            <a:spLocks noGrp="1"/>
          </p:cNvSpPr>
          <p:nvPr>
            <p:ph idx="1"/>
          </p:nvPr>
        </p:nvSpPr>
        <p:spPr>
          <a:xfrm>
            <a:off x="827584" y="2348880"/>
            <a:ext cx="7516316" cy="2331597"/>
          </a:xfrm>
        </p:spPr>
        <p:txBody>
          <a:bodyPr>
            <a:normAutofit/>
          </a:bodyPr>
          <a:lstStyle/>
          <a:p>
            <a:r>
              <a:rPr lang="kk-KZ" sz="2400" dirty="0"/>
              <a:t>- балалардың сөздік қорларын дамыту;</a:t>
            </a:r>
            <a:endParaRPr lang="ru-RU" sz="2400" dirty="0"/>
          </a:p>
          <a:p>
            <a:r>
              <a:rPr lang="kk-KZ" sz="2400" dirty="0"/>
              <a:t>- жаңа сөздерді меңгерту, мағынасын түсіндіру;</a:t>
            </a:r>
            <a:endParaRPr lang="ru-RU" sz="2400" dirty="0"/>
          </a:p>
        </p:txBody>
      </p:sp>
    </p:spTree>
    <p:extLst>
      <p:ext uri="{BB962C8B-B14F-4D97-AF65-F5344CB8AC3E}">
        <p14:creationId xmlns:p14="http://schemas.microsoft.com/office/powerpoint/2010/main" val="3391824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kk-KZ" sz="2800" b="1" dirty="0">
                <a:latin typeface="Times New Roman" pitchFamily="18" charset="0"/>
                <a:cs typeface="Times New Roman" pitchFamily="18" charset="0"/>
              </a:rPr>
              <a:t>    Балалардың сөздік қорын дамытуда ойын, тапсырма, жаттығулардың орны ерекше. Соның ішінде ойын – баланың шын тіршілігі. Ойын бала тілінің дамуына ықпалын тигізіп, таным белсенділігінің дамуына жол ашады</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64962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Админ\Desktop\Facebook 1\FB_IMG_16053276004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56" y="0"/>
            <a:ext cx="2627784" cy="364642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Админ\Desktop\Facebook 1\FB_IMG_16053267724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0"/>
            <a:ext cx="2664296" cy="357224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Админ\Desktop\Facebook 1\FB_IMG_160532623786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4546" y="0"/>
            <a:ext cx="2439899" cy="364642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Админ\Desktop\Facebook 1\FB_IMG_160532610378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5" y="3706198"/>
            <a:ext cx="2828439" cy="307636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Админ\Desktop\Facebook 1\FB_IMG_160533121679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7664" y="3696505"/>
            <a:ext cx="2664297" cy="3019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217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404664"/>
            <a:ext cx="6512511" cy="576064"/>
          </a:xfrm>
        </p:spPr>
        <p:txBody>
          <a:bodyPr/>
          <a:lstStyle/>
          <a:p>
            <a:pPr algn="ctr"/>
            <a:r>
              <a:rPr lang="kk-KZ" sz="2400" dirty="0">
                <a:solidFill>
                  <a:srgbClr val="C00000"/>
                </a:solidFill>
                <a:latin typeface="Times New Roman" pitchFamily="18" charset="0"/>
                <a:cs typeface="Times New Roman" pitchFamily="18" charset="0"/>
              </a:rPr>
              <a:t>Кеңістікті бағдарлауға арналған ойындар</a:t>
            </a:r>
            <a:endParaRPr lang="ru-RU" sz="2400" dirty="0">
              <a:solidFill>
                <a:srgbClr val="C00000"/>
              </a:solidFill>
              <a:latin typeface="Times New Roman" pitchFamily="18" charset="0"/>
              <a:cs typeface="Times New Roman" pitchFamily="18" charset="0"/>
            </a:endParaRPr>
          </a:p>
        </p:txBody>
      </p:sp>
      <p:pic>
        <p:nvPicPr>
          <p:cNvPr id="1026" name="Picture 2" descr="C:\Users\Админ\Desktop\Facebook 1\Facebook\FB_IMG_16063096680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1944216" cy="33123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Админ\Desktop\Facebook 1\Facebook\FB_IMG_16063096813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3870" y="1033862"/>
            <a:ext cx="2238130" cy="32266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Админ\Desktop\Facebook 1\Facebook\FB_IMG_160661898522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1033862"/>
            <a:ext cx="3290490" cy="23231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Админ\Desktop\Facebook 1\Facebook\FB_IMG_160661899542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717032"/>
            <a:ext cx="3530947" cy="24928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Админ\Desktop\Facebook 1\FB_IMG_158502071985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069" y="4367061"/>
            <a:ext cx="3362828" cy="237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6825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51</TotalTime>
  <Words>297</Words>
  <Application>Microsoft Office PowerPoint</Application>
  <PresentationFormat>Экран (4:3)</PresentationFormat>
  <Paragraphs>35</Paragraphs>
  <Slides>14</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Arial</vt:lpstr>
      <vt:lpstr>Calibri</vt:lpstr>
      <vt:lpstr>Franklin Gothic Book</vt:lpstr>
      <vt:lpstr>Franklin Gothic Medium</vt:lpstr>
      <vt:lpstr>Times New Roman</vt:lpstr>
      <vt:lpstr>Wingdings</vt:lpstr>
      <vt:lpstr>Углы</vt:lpstr>
      <vt:lpstr>Бала тілі бал</vt:lpstr>
      <vt:lpstr>Мектеп жасына дейінгі балалардың ауызекі сөйлеуін қалыптастыруда жеті түрлі міндет қойылады</vt:lpstr>
      <vt:lpstr>Бала бақшада тіл дамыту жұмысы баланы мектепке әзірлейді, бала ауызекі жақсы сөйлеуі тиіс, басқа адамды тыңдай білуі қажет. Мектепке жақсы әзірлікпен келген балада мынандай қасиеттер болу керек.  </vt:lpstr>
      <vt:lpstr>Тіл дамыту бағдарламасы мен оқытудағы әдіс тәсілдер </vt:lpstr>
      <vt:lpstr>Бала неге сөйлемейді  ата аналар жиі жіберетін бес қателік  </vt:lpstr>
      <vt:lpstr>Мектеп жасына дейінгі балалардың сөздік қорларын дамытуда төмендегі міндеттер басшылыққа алынады: </vt:lpstr>
      <vt:lpstr>Презентация PowerPoint</vt:lpstr>
      <vt:lpstr>Презентация PowerPoint</vt:lpstr>
      <vt:lpstr>Кеңістікті бағдарлауға арналған ойындар</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Бала тілі бал</dc:title>
  <dc:creator>Админ</dc:creator>
  <cp:lastModifiedBy>Admin</cp:lastModifiedBy>
  <cp:revision>6</cp:revision>
  <dcterms:created xsi:type="dcterms:W3CDTF">2025-02-04T12:23:31Z</dcterms:created>
  <dcterms:modified xsi:type="dcterms:W3CDTF">2025-02-10T12:41:41Z</dcterms:modified>
</cp:coreProperties>
</file>